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embeddings/oleObject8.bin" ContentType="application/vnd.openxmlformats-officedocument.oleObject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oleObject7.bin" ContentType="application/vnd.openxmlformats-officedocument.oleObject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embeddings/oleObject12.bin" ContentType="application/vnd.openxmlformats-officedocument.oleObject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embeddings/oleObject11.bin" ContentType="application/vnd.openxmlformats-officedocument.oleObject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notesSlides/notesSlide17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notesSlides/notesSlide24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9"/>
  </p:notesMasterIdLst>
  <p:sldIdLst>
    <p:sldId id="278" r:id="rId2"/>
    <p:sldId id="264" r:id="rId3"/>
    <p:sldId id="272" r:id="rId4"/>
    <p:sldId id="262" r:id="rId5"/>
    <p:sldId id="280" r:id="rId6"/>
    <p:sldId id="281" r:id="rId7"/>
    <p:sldId id="282" r:id="rId8"/>
    <p:sldId id="283" r:id="rId9"/>
    <p:sldId id="284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8" r:id="rId21"/>
    <p:sldId id="300" r:id="rId22"/>
    <p:sldId id="260" r:id="rId23"/>
    <p:sldId id="268" r:id="rId24"/>
    <p:sldId id="273" r:id="rId25"/>
    <p:sldId id="302" r:id="rId26"/>
    <p:sldId id="303" r:id="rId27"/>
    <p:sldId id="270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Relationship Id="rId3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B17B89-604D-447F-A9BE-A97DDC9BF59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79065-E6E6-46DE-9DDC-63D2A90A84A6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E9A946-94D3-4C64-8882-AE6E354E8342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1536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536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9B3B21-4ADF-4049-8C71-B183E31171A2}" type="slidenum">
              <a:rPr lang="it-IT" sz="1200">
                <a:latin typeface="Calibri" pitchFamily="34" charset="0"/>
              </a:rPr>
              <a:pPr algn="r"/>
              <a:t>2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8832B-7E15-49C0-B49E-7F4F39046D26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18435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843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808463-5F6E-4C9A-81CC-178F83F586C8}" type="slidenum">
              <a:rPr lang="it-IT" sz="1200">
                <a:latin typeface="Calibri" pitchFamily="34" charset="0"/>
              </a:rPr>
              <a:pPr algn="r"/>
              <a:t>22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8691B-102D-48B8-94E2-CF076D12540E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2048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048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E60FA0-717E-4FBA-BD2F-AC2DA74243AA}" type="slidenum">
              <a:rPr lang="it-IT" sz="1200">
                <a:latin typeface="Calibri" pitchFamily="34" charset="0"/>
              </a:rPr>
              <a:pPr algn="r"/>
              <a:t>23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0C5EB-4F04-4B4D-AF97-D220D0F9267D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158-A0F5-4727-A828-6BD22752F5EC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158-A0F5-4727-A828-6BD22752F5EC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2DB96-452A-416C-9AF0-55A58074301D}" type="slidenum">
              <a:rPr lang="it-IT" smtClean="0"/>
              <a:pPr/>
              <a:t>27</a:t>
            </a:fld>
            <a:endParaRPr lang="it-IT" smtClean="0"/>
          </a:p>
        </p:txBody>
      </p:sp>
      <p:sp>
        <p:nvSpPr>
          <p:cNvPr id="2253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253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D9E9EB-5FEE-4FD4-B3B2-EDC7CC6D59F4}" type="slidenum">
              <a:rPr lang="it-IT" sz="1200">
                <a:latin typeface="Calibri" pitchFamily="34" charset="0"/>
              </a:rPr>
              <a:pPr algn="r"/>
              <a:t>27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110015-92FA-4A62-AA83-DFF6BD573283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16387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638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A0DEADA-4CB3-40DB-AAA2-77189B913C9C}" type="slidenum">
              <a:rPr lang="it-IT" sz="1200">
                <a:latin typeface="Calibri" pitchFamily="34" charset="0"/>
              </a:rPr>
              <a:pPr algn="r"/>
              <a:t>3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4D615-01A8-47D8-924D-313CD9A08896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1741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741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4DFD5B-9E94-461F-8033-5819E2CF5C63}" type="slidenum">
              <a:rPr lang="it-IT" sz="1200">
                <a:latin typeface="Calibri" pitchFamily="34" charset="0"/>
              </a:rPr>
              <a:pPr algn="r"/>
              <a:t>4</a:t>
            </a:fld>
            <a:endParaRPr lang="it-I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B65A0-57A8-4754-BD84-6D660A44D125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1FD6E-E07B-4896-BCB9-D1F2A287492A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5A6EF-40F2-4135-931E-7BB44EEF121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E248-6691-4137-A94B-7E079DCCD91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ED50D3-7DF1-4A93-BD7F-3E8B9D6A30DF}" type="slidenum">
              <a:rPr lang="it-IT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27EDB-6EF1-4964-BB74-D01B86B740B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199F6-87C8-4F7C-ACA6-6093C10F979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5D375-AF7F-45C7-AC64-999AA0E83722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C781-DB05-48C8-8595-A783ABACB291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3FC6-42B8-4B19-9693-39B1F0DE733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196B8-6BDB-473C-B085-EAF9B37A4DF0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6DED6-C1E3-40F7-9346-93402A69D40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AE74-42DC-4300-A0C2-0B850724051D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46209B9-89ED-475B-A9F7-E8107C9CEB3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5.pn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9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pubblicit%C3%A0%20vak.ppt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0.bin"/><Relationship Id="rId5" Type="http://schemas.openxmlformats.org/officeDocument/2006/relationships/oleObject" Target="../embeddings/oleObject11.bin"/><Relationship Id="rId6" Type="http://schemas.openxmlformats.org/officeDocument/2006/relationships/oleObject" Target="../embeddings/oleObject1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941888"/>
            <a:ext cx="8135937" cy="1439862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sz="4000" b="1" smtClean="0">
                <a:solidFill>
                  <a:srgbClr val="FF0000"/>
                </a:solidFill>
              </a:rPr>
              <a:t>“People watch your feet…</a:t>
            </a:r>
          </a:p>
          <a:p>
            <a:pPr eaLnBrk="1" hangingPunct="1">
              <a:spcBef>
                <a:spcPct val="50000"/>
              </a:spcBef>
            </a:pPr>
            <a:r>
              <a:rPr lang="it-IT" sz="4000" b="1" smtClean="0">
                <a:solidFill>
                  <a:srgbClr val="FF0000"/>
                </a:solidFill>
              </a:rPr>
              <a:t> not your lips”!!!</a:t>
            </a:r>
          </a:p>
          <a:p>
            <a:pPr eaLnBrk="1" hangingPunct="1"/>
            <a:endParaRPr lang="it-IT" smtClean="0"/>
          </a:p>
        </p:txBody>
      </p:sp>
      <p:pic>
        <p:nvPicPr>
          <p:cNvPr id="50179" name="Picture 4" descr="People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60350"/>
            <a:ext cx="8135937" cy="4392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>
                <a:solidFill>
                  <a:srgbClr val="0000FF"/>
                </a:solidFill>
              </a:rPr>
              <a:t>Per una comunicazione efficace occorre MULTICANALITA’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>
                <a:solidFill>
                  <a:schemeClr val="folHlink"/>
                </a:solidFill>
              </a:rPr>
              <a:t>Congruenza quindi fra:</a:t>
            </a:r>
          </a:p>
          <a:p>
            <a:pPr>
              <a:buFontTx/>
              <a:buNone/>
            </a:pPr>
            <a:endParaRPr lang="it-IT" b="1">
              <a:solidFill>
                <a:schemeClr val="folHlink"/>
              </a:solidFill>
            </a:endParaRPr>
          </a:p>
          <a:p>
            <a:pPr lvl="1"/>
            <a:r>
              <a:rPr lang="it-IT" b="1"/>
              <a:t>Verbale</a:t>
            </a:r>
            <a:r>
              <a:rPr lang="it-IT"/>
              <a:t> </a:t>
            </a:r>
          </a:p>
          <a:p>
            <a:pPr lvl="1"/>
            <a:r>
              <a:rPr lang="it-IT" b="1">
                <a:solidFill>
                  <a:srgbClr val="0000FF"/>
                </a:solidFill>
              </a:rPr>
              <a:t>Paraverbale</a:t>
            </a:r>
          </a:p>
          <a:p>
            <a:pPr lvl="1"/>
            <a:r>
              <a:rPr lang="it-IT">
                <a:solidFill>
                  <a:srgbClr val="CC00FF"/>
                </a:solidFill>
              </a:rPr>
              <a:t>Non verbale</a:t>
            </a:r>
          </a:p>
        </p:txBody>
      </p:sp>
      <p:pic>
        <p:nvPicPr>
          <p:cNvPr id="10244" name="Picture 4" descr="le tre armi dell'orat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781300"/>
            <a:ext cx="28575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>
                <a:solidFill>
                  <a:srgbClr val="FF0000"/>
                </a:solidFill>
              </a:rPr>
              <a:t>Che cos’è la realtà soggettiva?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2" name="Picture 4" descr="dubb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00213"/>
            <a:ext cx="5256212" cy="434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641475"/>
          </a:xfrm>
        </p:spPr>
        <p:txBody>
          <a:bodyPr/>
          <a:lstStyle/>
          <a:p>
            <a:r>
              <a:rPr lang="it-IT" sz="3200" b="1">
                <a:solidFill>
                  <a:srgbClr val="0000FF"/>
                </a:solidFill>
              </a:rPr>
              <a:t>La realtà che ognuno di noi vive è del tutto soggettiva e necessariamente differente da quella di qualsiasi altro essere umano</a:t>
            </a:r>
          </a:p>
        </p:txBody>
      </p:sp>
      <p:pic>
        <p:nvPicPr>
          <p:cNvPr id="13318" name="Picture 6" descr="realtà soggetti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205038"/>
            <a:ext cx="5399087" cy="436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8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>
                <a:solidFill>
                  <a:srgbClr val="0000FF"/>
                </a:solidFill>
              </a:rPr>
              <a:t>Come costruiamo la nostra realtà soggettiva?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9144000" cy="4525963"/>
          </a:xfrm>
        </p:spPr>
        <p:txBody>
          <a:bodyPr/>
          <a:lstStyle/>
          <a:p>
            <a:r>
              <a:rPr lang="it-IT" sz="2800" b="1" dirty="0" smtClean="0">
                <a:solidFill>
                  <a:srgbClr val="CC00FF"/>
                </a:solidFill>
              </a:rPr>
              <a:t>Anche attraverso </a:t>
            </a:r>
            <a:r>
              <a:rPr lang="it-IT" sz="2800" b="1" dirty="0">
                <a:solidFill>
                  <a:srgbClr val="CC00FF"/>
                </a:solidFill>
              </a:rPr>
              <a:t>le </a:t>
            </a:r>
            <a:r>
              <a:rPr lang="it-IT" sz="2800" b="1" dirty="0" smtClean="0">
                <a:solidFill>
                  <a:srgbClr val="CC00FF"/>
                </a:solidFill>
              </a:rPr>
              <a:t>“porte </a:t>
            </a:r>
            <a:r>
              <a:rPr lang="it-IT" sz="2800" b="1" dirty="0">
                <a:solidFill>
                  <a:srgbClr val="CC00FF"/>
                </a:solidFill>
              </a:rPr>
              <a:t>della </a:t>
            </a:r>
            <a:r>
              <a:rPr lang="it-IT" sz="2800" b="1" dirty="0" err="1">
                <a:solidFill>
                  <a:srgbClr val="CC00FF"/>
                </a:solidFill>
              </a:rPr>
              <a:t>percezione</a:t>
            </a:r>
            <a:r>
              <a:rPr lang="it-IT" sz="2800" b="1" dirty="0" err="1" smtClean="0">
                <a:solidFill>
                  <a:srgbClr val="CC00FF"/>
                </a:solidFill>
              </a:rPr>
              <a:t>…</a:t>
            </a:r>
            <a:r>
              <a:rPr lang="it-IT" sz="2800" b="1" dirty="0" smtClean="0">
                <a:solidFill>
                  <a:srgbClr val="CC00FF"/>
                </a:solidFill>
              </a:rPr>
              <a:t>”</a:t>
            </a:r>
            <a:endParaRPr lang="it-IT" sz="2800" b="1" dirty="0">
              <a:solidFill>
                <a:srgbClr val="CC00FF"/>
              </a:solidFill>
            </a:endParaRPr>
          </a:p>
        </p:txBody>
      </p:sp>
      <p:pic>
        <p:nvPicPr>
          <p:cNvPr id="15364" name="Picture 4" descr="non verb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276475"/>
            <a:ext cx="1638300" cy="1638300"/>
          </a:xfrm>
          <a:prstGeom prst="rect">
            <a:avLst/>
          </a:prstGeom>
          <a:noFill/>
        </p:spPr>
      </p:pic>
      <p:pic>
        <p:nvPicPr>
          <p:cNvPr id="15365" name="Picture 5" descr="udi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57563"/>
            <a:ext cx="1871663" cy="1871662"/>
          </a:xfrm>
          <a:prstGeom prst="rect">
            <a:avLst/>
          </a:prstGeom>
          <a:noFill/>
        </p:spPr>
      </p:pic>
      <p:pic>
        <p:nvPicPr>
          <p:cNvPr id="15366" name="Picture 6" descr="tatto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2276475"/>
            <a:ext cx="2627312" cy="1576388"/>
          </a:xfrm>
          <a:prstGeom prst="rect">
            <a:avLst/>
          </a:prstGeom>
          <a:noFill/>
        </p:spPr>
      </p:pic>
      <p:pic>
        <p:nvPicPr>
          <p:cNvPr id="15367" name="Picture 7" descr="olfat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797425"/>
            <a:ext cx="1428750" cy="1771650"/>
          </a:xfrm>
          <a:prstGeom prst="rect">
            <a:avLst/>
          </a:prstGeom>
          <a:noFill/>
        </p:spPr>
      </p:pic>
      <p:pic>
        <p:nvPicPr>
          <p:cNvPr id="15368" name="Picture 8" descr="gusto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788" y="4292600"/>
            <a:ext cx="2160587" cy="2160588"/>
          </a:xfrm>
          <a:prstGeom prst="rect">
            <a:avLst/>
          </a:prstGeom>
          <a:noFill/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50825" y="378936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827088" y="3789363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VISTA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348038" y="5229225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UDITO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50825" y="6237288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OLFATTO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6516688" y="64531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GUSTO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7164388" y="3860800"/>
            <a:ext cx="1979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</a:rPr>
              <a:t>TATTO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2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20"/>
                            </p:stCondLst>
                            <p:childTnLst>
                              <p:par>
                                <p:cTn id="5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5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6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60"/>
                            </p:stCondLst>
                            <p:childTnLst>
                              <p:par>
                                <p:cTn id="6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chemeClr val="accent2"/>
                </a:solidFill>
              </a:rPr>
              <a:t>Riassumendo….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it-IT" b="1" dirty="0">
                <a:solidFill>
                  <a:srgbClr val="3366CC"/>
                </a:solidFill>
              </a:rPr>
              <a:t>Visivi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chi predilige il senso della vista per filtrare la realtà che lo circonda;</a:t>
            </a:r>
          </a:p>
          <a:p>
            <a:r>
              <a:rPr lang="it-IT" dirty="0">
                <a:solidFill>
                  <a:srgbClr val="FF0000"/>
                </a:solidFill>
              </a:rPr>
              <a:t>Auditivi</a:t>
            </a:r>
          </a:p>
          <a:p>
            <a:pPr lvl="1"/>
            <a:r>
              <a:rPr lang="it-IT" dirty="0"/>
              <a:t>Chi predilige il senso dell’udito </a:t>
            </a:r>
          </a:p>
          <a:p>
            <a:r>
              <a:rPr lang="it-IT" dirty="0" smtClean="0">
                <a:solidFill>
                  <a:srgbClr val="008000"/>
                </a:solidFill>
              </a:rPr>
              <a:t>Cenestesici </a:t>
            </a:r>
            <a:r>
              <a:rPr lang="it-IT" dirty="0">
                <a:solidFill>
                  <a:srgbClr val="008000"/>
                </a:solidFill>
              </a:rPr>
              <a:t>(</a:t>
            </a:r>
            <a:r>
              <a:rPr lang="it-IT" dirty="0" err="1">
                <a:solidFill>
                  <a:srgbClr val="008000"/>
                </a:solidFill>
              </a:rPr>
              <a:t>Kinestesic</a:t>
            </a:r>
            <a:r>
              <a:rPr lang="it-IT" dirty="0">
                <a:solidFill>
                  <a:srgbClr val="008000"/>
                </a:solidFill>
              </a:rPr>
              <a:t>)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Chi predilige i sensi che </a:t>
            </a:r>
            <a:r>
              <a:rPr lang="it-IT" dirty="0" err="1"/>
              <a:t>richiamamo</a:t>
            </a:r>
            <a:r>
              <a:rPr lang="it-IT" dirty="0"/>
              <a:t> sensazioni (tatto, olfatto, gusto)</a:t>
            </a:r>
          </a:p>
          <a:p>
            <a:pPr lvl="1">
              <a:buFontTx/>
              <a:buNone/>
            </a:pPr>
            <a:endParaRPr lang="it-IT" dirty="0"/>
          </a:p>
          <a:p>
            <a:pPr lvl="1"/>
            <a:endParaRPr lang="it-IT" dirty="0"/>
          </a:p>
        </p:txBody>
      </p:sp>
      <p:pic>
        <p:nvPicPr>
          <p:cNvPr id="16388" name="Picture 4" descr="occh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700213"/>
            <a:ext cx="479425" cy="358775"/>
          </a:xfrm>
          <a:prstGeom prst="rect">
            <a:avLst/>
          </a:prstGeom>
          <a:noFill/>
        </p:spPr>
      </p:pic>
      <p:pic>
        <p:nvPicPr>
          <p:cNvPr id="16389" name="Picture 5" descr="udi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3213100"/>
            <a:ext cx="504825" cy="504825"/>
          </a:xfrm>
          <a:prstGeom prst="rect">
            <a:avLst/>
          </a:prstGeom>
          <a:noFill/>
        </p:spPr>
      </p:pic>
      <p:pic>
        <p:nvPicPr>
          <p:cNvPr id="16390" name="Picture 6" descr="olfat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4221163"/>
            <a:ext cx="598488" cy="741362"/>
          </a:xfrm>
          <a:prstGeom prst="rect">
            <a:avLst/>
          </a:prstGeom>
          <a:noFill/>
        </p:spPr>
      </p:pic>
      <p:pic>
        <p:nvPicPr>
          <p:cNvPr id="16391" name="Picture 7" descr="gusto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4221163"/>
            <a:ext cx="576262" cy="576262"/>
          </a:xfrm>
          <a:prstGeom prst="rect">
            <a:avLst/>
          </a:prstGeom>
          <a:noFill/>
        </p:spPr>
      </p:pic>
      <p:pic>
        <p:nvPicPr>
          <p:cNvPr id="16392" name="Picture 8" descr="tat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3933825"/>
            <a:ext cx="1201738" cy="920750"/>
          </a:xfrm>
          <a:prstGeom prst="rect">
            <a:avLst/>
          </a:prstGeom>
          <a:noFill/>
        </p:spPr>
      </p:pic>
      <p:pic>
        <p:nvPicPr>
          <p:cNvPr id="16393" name="Picture 9" descr="riassunt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9925" y="0"/>
            <a:ext cx="2124075" cy="143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/>
            <a:endParaRPr lang="it-IT" sz="60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6000" b="1" dirty="0" smtClean="0">
                <a:solidFill>
                  <a:srgbClr val="FF0000"/>
                </a:solidFill>
              </a:rPr>
              <a:t>V</a:t>
            </a:r>
          </a:p>
          <a:p>
            <a:pPr algn="ctr">
              <a:buNone/>
            </a:pPr>
            <a:endParaRPr lang="it-IT" sz="2800" b="1" dirty="0" smtClean="0"/>
          </a:p>
          <a:p>
            <a:pPr algn="ctr"/>
            <a:r>
              <a:rPr lang="it-IT" sz="6000" b="1" dirty="0" smtClean="0">
                <a:solidFill>
                  <a:srgbClr val="0000FF"/>
                </a:solidFill>
              </a:rPr>
              <a:t>A</a:t>
            </a:r>
          </a:p>
          <a:p>
            <a:pPr algn="ctr">
              <a:buNone/>
            </a:pPr>
            <a:endParaRPr lang="it-IT" sz="2800" b="1" dirty="0" smtClean="0"/>
          </a:p>
          <a:p>
            <a:pPr algn="ctr"/>
            <a:r>
              <a:rPr lang="it-IT" sz="6000" b="1" dirty="0" smtClean="0">
                <a:solidFill>
                  <a:srgbClr val="008000"/>
                </a:solidFill>
              </a:rPr>
              <a:t>K</a:t>
            </a:r>
            <a:endParaRPr lang="it-IT" sz="6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9900"/>
                </a:solidFill>
              </a:rPr>
              <a:t>DOBBIAMO </a:t>
            </a:r>
            <a:r>
              <a:rPr lang="it-IT" b="1" dirty="0" err="1" smtClean="0">
                <a:solidFill>
                  <a:srgbClr val="FF9900"/>
                </a:solidFill>
              </a:rPr>
              <a:t>DIVENTARE…</a:t>
            </a:r>
            <a:endParaRPr lang="it-IT" b="1" dirty="0">
              <a:solidFill>
                <a:srgbClr val="FF9900"/>
              </a:solidFill>
            </a:endParaRPr>
          </a:p>
        </p:txBody>
      </p:sp>
      <p:pic>
        <p:nvPicPr>
          <p:cNvPr id="4" name="Segnaposto contenuto 3" descr="imagesCA35DVR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4755232" cy="3056935"/>
          </a:xfrm>
        </p:spPr>
      </p:pic>
      <p:sp>
        <p:nvSpPr>
          <p:cNvPr id="6" name="CasellaDiTesto 5"/>
          <p:cNvSpPr txBox="1"/>
          <p:nvPr/>
        </p:nvSpPr>
        <p:spPr>
          <a:xfrm>
            <a:off x="2627784" y="2708920"/>
            <a:ext cx="6516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Dei fini investigatori di ciò che: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					vediamo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					ascoltiamo</a:t>
            </a:r>
          </a:p>
          <a:p>
            <a:r>
              <a:rPr lang="it-IT" sz="2400" b="1" dirty="0" smtClean="0">
                <a:solidFill>
                  <a:srgbClr val="0070C0"/>
                </a:solidFill>
              </a:rPr>
              <a:t>					sentiamo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>
                <a:solidFill>
                  <a:schemeClr val="accent2"/>
                </a:solidFill>
              </a:rPr>
              <a:t>Impariamo a conoscere il sistema rappresentazionale…</a:t>
            </a:r>
          </a:p>
        </p:txBody>
      </p:sp>
      <p:graphicFrame>
        <p:nvGraphicFramePr>
          <p:cNvPr id="17468" name="Group 60"/>
          <p:cNvGraphicFramePr>
            <a:graphicFrameLocks noGrp="1"/>
          </p:cNvGraphicFramePr>
          <p:nvPr>
            <p:ph idx="1"/>
          </p:nvPr>
        </p:nvGraphicFramePr>
        <p:xfrm>
          <a:off x="179388" y="1622425"/>
          <a:ext cx="8964612" cy="5240592"/>
        </p:xfrm>
        <a:graphic>
          <a:graphicData uri="http://schemas.openxmlformats.org/drawingml/2006/table">
            <a:tbl>
              <a:tblPr/>
              <a:tblGrid>
                <a:gridCol w="2987675"/>
                <a:gridCol w="2989262"/>
                <a:gridCol w="2987675"/>
              </a:tblGrid>
              <a:tr h="6762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Visivi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Verbale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Paraverbale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 Verbale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Predicati: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Chiaro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Scuro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Lampante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Radioso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Immagine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Quadro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Brillante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Osservare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Parla velocemente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Poche pause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Volume alto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Tono acuto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Gestualità evidente e “centrifuga”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Postura eretta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Respirazione veloce e superficiale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Occhi verso l’alto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448" name="Picture 40" descr="occh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700213"/>
            <a:ext cx="622300" cy="465137"/>
          </a:xfrm>
          <a:prstGeom prst="rect">
            <a:avLst/>
          </a:prstGeom>
          <a:noFill/>
        </p:spPr>
      </p:pic>
      <p:sp>
        <p:nvSpPr>
          <p:cNvPr id="17469" name="Rectangle 61"/>
          <p:cNvSpPr>
            <a:spLocks noChangeArrowheads="1"/>
          </p:cNvSpPr>
          <p:nvPr/>
        </p:nvSpPr>
        <p:spPr bwMode="auto">
          <a:xfrm>
            <a:off x="6156325" y="2276475"/>
            <a:ext cx="2987675" cy="458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7470" name="Rectangle 62"/>
          <p:cNvSpPr>
            <a:spLocks noChangeArrowheads="1"/>
          </p:cNvSpPr>
          <p:nvPr/>
        </p:nvSpPr>
        <p:spPr bwMode="auto">
          <a:xfrm>
            <a:off x="3132138" y="2276475"/>
            <a:ext cx="3059112" cy="458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7471" name="Rectangle 63"/>
          <p:cNvSpPr>
            <a:spLocks noChangeArrowheads="1"/>
          </p:cNvSpPr>
          <p:nvPr/>
        </p:nvSpPr>
        <p:spPr bwMode="auto">
          <a:xfrm>
            <a:off x="179388" y="2276475"/>
            <a:ext cx="3059112" cy="458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17472" name="Rectangle 64"/>
          <p:cNvSpPr>
            <a:spLocks noChangeArrowheads="1"/>
          </p:cNvSpPr>
          <p:nvPr/>
        </p:nvSpPr>
        <p:spPr bwMode="auto">
          <a:xfrm>
            <a:off x="179388" y="1557338"/>
            <a:ext cx="8964612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69" grpId="0" animBg="1"/>
      <p:bldP spid="17470" grpId="0" animBg="1"/>
      <p:bldP spid="17471" grpId="0" animBg="1"/>
      <p:bldP spid="174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>
                <a:solidFill>
                  <a:srgbClr val="FF0000"/>
                </a:solidFill>
              </a:rPr>
              <a:t>Impariamo a conoscere il sistema rappresentazionale…</a:t>
            </a:r>
          </a:p>
        </p:txBody>
      </p:sp>
      <p:graphicFrame>
        <p:nvGraphicFramePr>
          <p:cNvPr id="22553" name="Group 25"/>
          <p:cNvGraphicFramePr>
            <a:graphicFrameLocks noGrp="1"/>
          </p:cNvGraphicFramePr>
          <p:nvPr>
            <p:ph idx="1"/>
          </p:nvPr>
        </p:nvGraphicFramePr>
        <p:xfrm>
          <a:off x="179388" y="1622425"/>
          <a:ext cx="8964612" cy="5386896"/>
        </p:xfrm>
        <a:graphic>
          <a:graphicData uri="http://schemas.openxmlformats.org/drawingml/2006/table">
            <a:tbl>
              <a:tblPr/>
              <a:tblGrid>
                <a:gridCol w="2987675"/>
                <a:gridCol w="2989262"/>
                <a:gridCol w="2987675"/>
              </a:tblGrid>
              <a:tr h="6762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Auditivi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Verbale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Paraverbale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 Verbale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Predicati: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Ascoltare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Armonioso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Stonato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Melodioso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Sentire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Armonioso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Diapason (mono- tono)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Gestualità poco evidente ad altezza orecchie e bocca o a “direttore d’orchestra”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Tendenza ad avere il capo reclinato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Respirazione regolare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48" name="Picture 20" descr="udi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700213"/>
            <a:ext cx="504825" cy="504825"/>
          </a:xfrm>
          <a:prstGeom prst="rect">
            <a:avLst/>
          </a:prstGeom>
          <a:noFill/>
        </p:spPr>
      </p:pic>
      <p:sp>
        <p:nvSpPr>
          <p:cNvPr id="22554" name="Rectangle 26"/>
          <p:cNvSpPr>
            <a:spLocks noChangeArrowheads="1"/>
          </p:cNvSpPr>
          <p:nvPr/>
        </p:nvSpPr>
        <p:spPr bwMode="auto">
          <a:xfrm>
            <a:off x="179388" y="2276475"/>
            <a:ext cx="3059112" cy="458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3132138" y="2276475"/>
            <a:ext cx="3059112" cy="458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6084888" y="2276475"/>
            <a:ext cx="3059112" cy="458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1557338"/>
            <a:ext cx="91440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2558" name="Rectangle 30"/>
          <p:cNvSpPr>
            <a:spLocks noChangeArrowheads="1"/>
          </p:cNvSpPr>
          <p:nvPr/>
        </p:nvSpPr>
        <p:spPr bwMode="auto">
          <a:xfrm>
            <a:off x="0" y="1557338"/>
            <a:ext cx="9144000" cy="719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4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54" grpId="0" animBg="1"/>
      <p:bldP spid="22555" grpId="0" animBg="1"/>
      <p:bldP spid="22556" grpId="0" animBg="1"/>
      <p:bldP spid="225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>
                <a:solidFill>
                  <a:srgbClr val="FF9900"/>
                </a:solidFill>
              </a:rPr>
              <a:t>Impariamo a conoscere il sistema rappresentazionale…</a:t>
            </a:r>
          </a:p>
        </p:txBody>
      </p:sp>
      <p:graphicFrame>
        <p:nvGraphicFramePr>
          <p:cNvPr id="23579" name="Group 27"/>
          <p:cNvGraphicFramePr>
            <a:graphicFrameLocks noGrp="1"/>
          </p:cNvGraphicFramePr>
          <p:nvPr>
            <p:ph idx="1"/>
          </p:nvPr>
        </p:nvGraphicFramePr>
        <p:xfrm>
          <a:off x="179388" y="1622425"/>
          <a:ext cx="8964612" cy="5313743"/>
        </p:xfrm>
        <a:graphic>
          <a:graphicData uri="http://schemas.openxmlformats.org/drawingml/2006/table">
            <a:tbl>
              <a:tblPr/>
              <a:tblGrid>
                <a:gridCol w="2987675"/>
                <a:gridCol w="2989262"/>
                <a:gridCol w="2987675"/>
              </a:tblGrid>
              <a:tr h="67627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Cenestesici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Verbale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Paraverbale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 Verbale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Predicati: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Toccare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Sentire (percepire)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Pesante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Concreto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Freddo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Emozionante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Sfuggente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Parla lentamente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Molte pause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Volume basso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Tono basso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Gestualità poco marcata e centripeta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Spalle basse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Respirazione lenta e profonda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Occhi verso il basso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72" name="Picture 20" descr="olfat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1628775"/>
            <a:ext cx="598488" cy="741363"/>
          </a:xfrm>
          <a:prstGeom prst="rect">
            <a:avLst/>
          </a:prstGeom>
          <a:noFill/>
        </p:spPr>
      </p:pic>
      <p:pic>
        <p:nvPicPr>
          <p:cNvPr id="23573" name="Picture 21" descr="gusto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700213"/>
            <a:ext cx="576262" cy="576262"/>
          </a:xfrm>
          <a:prstGeom prst="rect">
            <a:avLst/>
          </a:prstGeom>
          <a:noFill/>
        </p:spPr>
      </p:pic>
      <p:pic>
        <p:nvPicPr>
          <p:cNvPr id="23574" name="Picture 22" descr="tat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1628775"/>
            <a:ext cx="865188" cy="663575"/>
          </a:xfrm>
          <a:prstGeom prst="rect">
            <a:avLst/>
          </a:prstGeom>
          <a:noFill/>
        </p:spPr>
      </p:pic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6084888" y="2276475"/>
            <a:ext cx="3059112" cy="458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3132138" y="2276475"/>
            <a:ext cx="3059112" cy="458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179388" y="2276475"/>
            <a:ext cx="3059112" cy="458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1484784"/>
            <a:ext cx="9144000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7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80" grpId="0" animBg="1"/>
      <p:bldP spid="23581" grpId="0" animBg="1"/>
      <p:bldP spid="23582" grpId="0" animBg="1"/>
      <p:bldP spid="235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03325" y="509588"/>
            <a:ext cx="565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+mn-cs"/>
              </a:rPr>
              <a:t>DECOLLO</a:t>
            </a:r>
            <a:endParaRPr lang="it-IT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+mn-cs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227763" y="3716338"/>
          <a:ext cx="2743200" cy="2514600"/>
        </p:xfrm>
        <a:graphic>
          <a:graphicData uri="http://schemas.openxmlformats.org/presentationml/2006/ole">
            <p:oleObj spid="_x0000_s1026" name="Clip" r:id="rId4" imgW="2429053" imgH="3629292" progId="">
              <p:embed/>
            </p:oleObj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850" y="1196975"/>
            <a:ext cx="484619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sz="3200" b="1" dirty="0">
                <a:solidFill>
                  <a:srgbClr val="006600"/>
                </a:solidFill>
                <a:latin typeface="Comic Sans MS" pitchFamily="66" charset="0"/>
              </a:rPr>
              <a:t>Incuriosire </a:t>
            </a:r>
          </a:p>
          <a:p>
            <a:pPr eaLnBrk="0" hangingPunct="0"/>
            <a:r>
              <a:rPr lang="it-IT" sz="3200" b="1" dirty="0">
                <a:solidFill>
                  <a:srgbClr val="006600"/>
                </a:solidFill>
                <a:latin typeface="Comic Sans MS" pitchFamily="66" charset="0"/>
              </a:rPr>
              <a:t>- Promettere vantaggio</a:t>
            </a:r>
          </a:p>
          <a:p>
            <a:pPr eaLnBrk="0" hangingPunct="0"/>
            <a:r>
              <a:rPr lang="it-IT" sz="3200" b="1" dirty="0">
                <a:solidFill>
                  <a:srgbClr val="006600"/>
                </a:solidFill>
                <a:latin typeface="Comic Sans MS" pitchFamily="66" charset="0"/>
              </a:rPr>
              <a:t>- “Giro di tavola”</a:t>
            </a:r>
          </a:p>
          <a:p>
            <a:pPr eaLnBrk="0" hangingPunct="0"/>
            <a:r>
              <a:rPr lang="it-IT" sz="3200" b="1" dirty="0">
                <a:solidFill>
                  <a:srgbClr val="006600"/>
                </a:solidFill>
                <a:latin typeface="Comic Sans MS" pitchFamily="66" charset="0"/>
              </a:rPr>
              <a:t>- Frase o statistica </a:t>
            </a:r>
          </a:p>
          <a:p>
            <a:pPr eaLnBrk="0" hangingPunct="0"/>
            <a:r>
              <a:rPr lang="it-IT" sz="3200" b="1" dirty="0">
                <a:solidFill>
                  <a:srgbClr val="006600"/>
                </a:solidFill>
                <a:latin typeface="Comic Sans MS" pitchFamily="66" charset="0"/>
              </a:rPr>
              <a:t>- sorprendente</a:t>
            </a:r>
          </a:p>
          <a:p>
            <a:pPr eaLnBrk="0" hangingPunct="0"/>
            <a:r>
              <a:rPr lang="it-IT" sz="3200" b="1" dirty="0">
                <a:solidFill>
                  <a:srgbClr val="006600"/>
                </a:solidFill>
                <a:latin typeface="Comic Sans MS" pitchFamily="66" charset="0"/>
              </a:rPr>
              <a:t>- Audiovisivo</a:t>
            </a:r>
          </a:p>
          <a:p>
            <a:pPr eaLnBrk="0" hangingPunct="0"/>
            <a:r>
              <a:rPr lang="it-IT" sz="3200" b="1" dirty="0">
                <a:solidFill>
                  <a:srgbClr val="006600"/>
                </a:solidFill>
                <a:latin typeface="Comic Sans MS" pitchFamily="66" charset="0"/>
              </a:rPr>
              <a:t>- Citazione</a:t>
            </a:r>
          </a:p>
          <a:p>
            <a:pPr eaLnBrk="0" hangingPunct="0"/>
            <a:r>
              <a:rPr lang="it-IT" sz="3200" b="1" dirty="0">
                <a:solidFill>
                  <a:srgbClr val="006600"/>
                </a:solidFill>
                <a:latin typeface="Comic Sans MS" pitchFamily="66" charset="0"/>
              </a:rPr>
              <a:t>- Metafora</a:t>
            </a:r>
          </a:p>
          <a:p>
            <a:pPr eaLnBrk="0" hangingPunct="0">
              <a:buFontTx/>
              <a:buChar char="-"/>
            </a:pPr>
            <a:r>
              <a:rPr lang="it-IT" sz="3200" b="1" dirty="0" smtClean="0">
                <a:solidFill>
                  <a:srgbClr val="006600"/>
                </a:solidFill>
                <a:latin typeface="Comic Sans MS" pitchFamily="66" charset="0"/>
              </a:rPr>
              <a:t>Domanda</a:t>
            </a:r>
          </a:p>
          <a:p>
            <a:pPr eaLnBrk="0" hangingPunct="0"/>
            <a:endParaRPr lang="it-IT" sz="32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667000" y="228600"/>
            <a:ext cx="2743200" cy="1219200"/>
          </a:xfrm>
          <a:prstGeom prst="ellips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/>
          <a:lstStyle/>
          <a:p>
            <a:r>
              <a:rPr lang="it-IT" dirty="0" smtClean="0">
                <a:solidFill>
                  <a:schemeClr val="accent2"/>
                </a:solidFill>
              </a:rPr>
              <a:t>Secondo </a:t>
            </a:r>
            <a:r>
              <a:rPr lang="it-IT" dirty="0" err="1" smtClean="0">
                <a:solidFill>
                  <a:schemeClr val="accent2"/>
                </a:solidFill>
              </a:rPr>
              <a:t>Voi…</a:t>
            </a:r>
            <a:r>
              <a:rPr lang="it-IT" dirty="0" smtClean="0">
                <a:solidFill>
                  <a:schemeClr val="accent2"/>
                </a:solidFill>
              </a:rPr>
              <a:t> percentualmente quante possibilità abbiamo di incontrare un Visivo o un Auditivo o un cenestesico????</a:t>
            </a:r>
          </a:p>
          <a:p>
            <a:pPr>
              <a:buNone/>
            </a:pPr>
            <a:endParaRPr lang="it-IT" sz="900" dirty="0" smtClean="0"/>
          </a:p>
          <a:p>
            <a:r>
              <a:rPr lang="it-IT" b="1" dirty="0" smtClean="0">
                <a:solidFill>
                  <a:srgbClr val="FF00FF"/>
                </a:solidFill>
              </a:rPr>
              <a:t>La statistica ci suggerisce: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2699792" y="3501008"/>
            <a:ext cx="252028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accent2"/>
                </a:solidFill>
              </a:rPr>
              <a:t>Auditivi</a:t>
            </a:r>
            <a:endParaRPr lang="it-IT" sz="3200" b="1" dirty="0">
              <a:solidFill>
                <a:schemeClr val="accent2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2699792" y="4581128"/>
            <a:ext cx="252028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Cenestesici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9" name="Freccia a destra 8"/>
          <p:cNvSpPr/>
          <p:nvPr/>
        </p:nvSpPr>
        <p:spPr>
          <a:xfrm>
            <a:off x="2699792" y="5661248"/>
            <a:ext cx="252028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rgbClr val="008000"/>
                </a:solidFill>
              </a:rPr>
              <a:t>Visivi</a:t>
            </a:r>
            <a:endParaRPr lang="it-IT" sz="3200" b="1" dirty="0">
              <a:solidFill>
                <a:srgbClr val="008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436096" y="3645024"/>
            <a:ext cx="16561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chemeClr val="accent2"/>
                </a:solidFill>
              </a:rPr>
              <a:t>20%</a:t>
            </a:r>
            <a:endParaRPr lang="it-IT" sz="3600" b="1" dirty="0">
              <a:solidFill>
                <a:schemeClr val="accent2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36096" y="4797152"/>
            <a:ext cx="172819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40%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436096" y="5877272"/>
            <a:ext cx="16561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008000"/>
                </a:solidFill>
              </a:rPr>
              <a:t>40%</a:t>
            </a:r>
            <a:endParaRPr lang="it-IT" sz="3600" b="1" dirty="0">
              <a:solidFill>
                <a:srgbClr val="008000"/>
              </a:solidFill>
            </a:endParaRP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hlinkClick r:id="rId3" action="ppaction://hlinkpres?slideindex=1&amp;slidetitle="/>
              </a:rPr>
              <a:t>Pubblicità</a:t>
            </a:r>
            <a:r>
              <a:rPr lang="it-IT" dirty="0" smtClean="0">
                <a:solidFill>
                  <a:srgbClr val="FF0000"/>
                </a:solidFill>
              </a:rPr>
              <a:t>!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3200" b="1">
                <a:solidFill>
                  <a:srgbClr val="FF3300"/>
                </a:solidFill>
                <a:latin typeface="Comic Sans MS" pitchFamily="66" charset="0"/>
              </a:rPr>
              <a:t>   SGUARDO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3276600" y="228600"/>
            <a:ext cx="2667000" cy="685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2663619">
            <a:off x="2743200" y="838200"/>
            <a:ext cx="307975" cy="517525"/>
          </a:xfrm>
          <a:prstGeom prst="downArrow">
            <a:avLst>
              <a:gd name="adj1" fmla="val 50000"/>
              <a:gd name="adj2" fmla="val 4201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graphicFrame>
        <p:nvGraphicFramePr>
          <p:cNvPr id="4098" name="Rectangle 2"/>
          <p:cNvGraphicFramePr>
            <a:graphicFrameLocks/>
          </p:cNvGraphicFramePr>
          <p:nvPr/>
        </p:nvGraphicFramePr>
        <p:xfrm>
          <a:off x="1371600" y="1066800"/>
          <a:ext cx="6096000" cy="4064000"/>
        </p:xfrm>
        <a:graphic>
          <a:graphicData uri="http://schemas.openxmlformats.org/presentationml/2006/ole">
            <p:oleObj spid="_x0000_s4098" name="Clip" r:id="rId4" imgW="0" imgH="0" progId="">
              <p:embed/>
            </p:oleObj>
          </a:graphicData>
        </a:graphic>
      </p:graphicFrame>
      <p:sp>
        <p:nvSpPr>
          <p:cNvPr id="4107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it-IT" sz="2400"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373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>
                <a:solidFill>
                  <a:srgbClr val="FF3300"/>
                </a:solidFill>
                <a:latin typeface="Comic Sans MS" pitchFamily="66" charset="0"/>
              </a:rPr>
              <a:t>          ERRORI</a:t>
            </a:r>
          </a:p>
          <a:p>
            <a:pPr algn="ctr" eaLnBrk="0" hangingPunct="0"/>
            <a:r>
              <a:rPr lang="it-IT" sz="2000" b="1">
                <a:solidFill>
                  <a:schemeClr val="accent2"/>
                </a:solidFill>
                <a:latin typeface="Comic Sans MS" pitchFamily="66" charset="0"/>
              </a:rPr>
              <a:t>- </a:t>
            </a:r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guardare solo determinate     persone:</a:t>
            </a:r>
          </a:p>
          <a:p>
            <a:pPr algn="ctr" eaLnBrk="0" hangingPunct="0"/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amici, importanti, compiacenti…</a:t>
            </a:r>
          </a:p>
          <a:p>
            <a:pPr eaLnBrk="0" hangingPunct="0"/>
            <a:endParaRPr lang="it-IT" sz="2000" b="1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/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- produrre “orfani”</a:t>
            </a:r>
          </a:p>
          <a:p>
            <a:pPr eaLnBrk="0" hangingPunct="0"/>
            <a:endParaRPr lang="it-IT" sz="2000" b="1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/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- guardare nel vuoto</a:t>
            </a:r>
          </a:p>
          <a:p>
            <a:pPr eaLnBrk="0" hangingPunct="0"/>
            <a:endParaRPr lang="it-IT" sz="2000" b="1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- fissare pavimento,soffitto lavagna </a:t>
            </a:r>
          </a:p>
          <a:p>
            <a:pPr algn="ctr" eaLnBrk="0" hangingPunct="0"/>
            <a:endParaRPr lang="it-IT" sz="2000" b="1">
              <a:solidFill>
                <a:srgbClr val="FF000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it-IT" sz="2000" b="1">
                <a:solidFill>
                  <a:srgbClr val="FF0000"/>
                </a:solidFill>
                <a:latin typeface="Comic Sans MS" pitchFamily="66" charset="0"/>
              </a:rPr>
              <a:t>- zapping, scanning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28600" y="1295400"/>
            <a:ext cx="4572000" cy="533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-2192333">
            <a:off x="5943600" y="990600"/>
            <a:ext cx="307975" cy="517525"/>
          </a:xfrm>
          <a:prstGeom prst="downArrow">
            <a:avLst>
              <a:gd name="adj1" fmla="val 50000"/>
              <a:gd name="adj2" fmla="val 4201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57800" y="1828800"/>
            <a:ext cx="35147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it-IT" sz="2400" b="1">
              <a:solidFill>
                <a:srgbClr val="008000"/>
              </a:solidFill>
              <a:latin typeface="Comic Sans MS" pitchFamily="66" charset="0"/>
            </a:endParaRPr>
          </a:p>
          <a:p>
            <a:pPr algn="ctr" eaLnBrk="0" hangingPunct="0"/>
            <a:r>
              <a:rPr lang="it-IT" sz="2400" b="1">
                <a:solidFill>
                  <a:schemeClr val="accent2"/>
                </a:solidFill>
                <a:latin typeface="Comic Sans MS" pitchFamily="66" charset="0"/>
              </a:rPr>
              <a:t>VANTAGGI</a:t>
            </a:r>
          </a:p>
          <a:p>
            <a:pPr algn="ctr" eaLnBrk="0" hangingPunct="0"/>
            <a:endParaRPr lang="it-IT" sz="24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/>
            <a:r>
              <a:rPr lang="it-IT" sz="2400" b="1">
                <a:solidFill>
                  <a:schemeClr val="accent2"/>
                </a:solidFill>
                <a:latin typeface="Comic Sans MS" pitchFamily="66" charset="0"/>
              </a:rPr>
              <a:t>- contatto empatico</a:t>
            </a:r>
          </a:p>
          <a:p>
            <a:pPr algn="ctr" eaLnBrk="0" hangingPunct="0"/>
            <a:endParaRPr lang="it-IT" sz="24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/>
            <a:r>
              <a:rPr lang="it-IT" sz="2400" b="1">
                <a:solidFill>
                  <a:schemeClr val="accent2"/>
                </a:solidFill>
                <a:latin typeface="Comic Sans MS" pitchFamily="66" charset="0"/>
              </a:rPr>
              <a:t>- maggiore tranquillità</a:t>
            </a:r>
          </a:p>
          <a:p>
            <a:pPr algn="ctr" eaLnBrk="0" hangingPunct="0"/>
            <a:endParaRPr lang="it-IT" sz="2400" b="1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0" hangingPunct="0"/>
            <a:r>
              <a:rPr lang="it-IT" sz="2400" b="1">
                <a:solidFill>
                  <a:schemeClr val="accent2"/>
                </a:solidFill>
                <a:latin typeface="Comic Sans MS" pitchFamily="66" charset="0"/>
              </a:rPr>
              <a:t>- calibrazione</a:t>
            </a:r>
            <a:endParaRPr lang="it-IT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5181600" y="1447800"/>
            <a:ext cx="3657600" cy="4191000"/>
          </a:xfrm>
          <a:prstGeom prst="ellips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  <p:graphicFrame>
        <p:nvGraphicFramePr>
          <p:cNvPr id="4099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099" name="Clip" r:id="rId5" imgW="0" imgH="0" progId="">
              <p:embed/>
            </p:oleObj>
          </a:graphicData>
        </a:graphic>
      </p:graphicFrame>
      <p:graphicFrame>
        <p:nvGraphicFramePr>
          <p:cNvPr id="4100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100" name="Clip" r:id="rId6" imgW="0" imgH="0" progId="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3962400" y="1066800"/>
          <a:ext cx="1390650" cy="1163638"/>
        </p:xfrm>
        <a:graphic>
          <a:graphicData uri="http://schemas.openxmlformats.org/presentationml/2006/ole">
            <p:oleObj spid="_x0000_s4101" name="Paint It! Image" r:id="rId7" imgW="933480" imgH="781200" progId="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0" y="0"/>
          <a:ext cx="1752600" cy="1416050"/>
        </p:xfrm>
        <a:graphic>
          <a:graphicData uri="http://schemas.openxmlformats.org/presentationml/2006/ole">
            <p:oleObj spid="_x0000_s4102" name="Paint It! Image" r:id="rId8" imgW="3876840" imgH="3133800" progId="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5867400" y="5654675"/>
          <a:ext cx="1295400" cy="1203325"/>
        </p:xfrm>
        <a:graphic>
          <a:graphicData uri="http://schemas.openxmlformats.org/presentationml/2006/ole">
            <p:oleObj spid="_x0000_s4103" name="Paint It! Image" r:id="rId9" imgW="3876840" imgH="3600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4876800"/>
            <a:ext cx="82105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it-IT" sz="2800" b="1">
              <a:solidFill>
                <a:srgbClr val="FF3399"/>
              </a:solidFill>
              <a:latin typeface="Comic Sans MS" pitchFamily="66" charset="0"/>
            </a:endParaRPr>
          </a:p>
          <a:p>
            <a:pPr algn="ctr" eaLnBrk="0" hangingPunct="0"/>
            <a:r>
              <a:rPr lang="it-IT" sz="2800" b="1">
                <a:solidFill>
                  <a:srgbClr val="FF3399"/>
                </a:solidFill>
                <a:latin typeface="Comic Sans MS" pitchFamily="66" charset="0"/>
              </a:rPr>
              <a:t> </a:t>
            </a:r>
            <a:r>
              <a:rPr lang="it-IT" sz="2800" b="1">
                <a:solidFill>
                  <a:schemeClr val="tx2"/>
                </a:solidFill>
                <a:latin typeface="Comic Sans MS" pitchFamily="66" charset="0"/>
              </a:rPr>
              <a:t>LASCIA IL RICORDO DI UN BUON SAPORE</a:t>
            </a:r>
          </a:p>
          <a:p>
            <a:pPr algn="ctr" eaLnBrk="0" hangingPunct="0"/>
            <a:r>
              <a:rPr lang="it-IT" sz="2000" b="1">
                <a:solidFill>
                  <a:schemeClr val="accent2"/>
                </a:solidFill>
                <a:latin typeface="Comic Sans MS" pitchFamily="66" charset="0"/>
              </a:rPr>
              <a:t>                                              </a:t>
            </a:r>
          </a:p>
          <a:p>
            <a:pPr algn="ctr" eaLnBrk="0" hangingPunct="0"/>
            <a:endParaRPr lang="it-IT" sz="2400">
              <a:latin typeface="Times New Roman" pitchFamily="18" charset="0"/>
            </a:endParaRPr>
          </a:p>
        </p:txBody>
      </p:sp>
      <p:pic>
        <p:nvPicPr>
          <p:cNvPr id="10243" name="Picture 3" descr="TO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6096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669925"/>
            <a:ext cx="7232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800" b="1">
                <a:solidFill>
                  <a:schemeClr val="tx2"/>
                </a:solidFill>
                <a:latin typeface="Comic Sans MS" pitchFamily="66" charset="0"/>
              </a:rPr>
              <a:t>CHIUDERE CON... UN BUON DESSERT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962400" y="304800"/>
            <a:ext cx="4114800" cy="11430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586162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9225"/>
            <a:ext cx="8229600" cy="896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 b="1" dirty="0" smtClean="0">
                <a:solidFill>
                  <a:schemeClr val="accent2"/>
                </a:solidFill>
              </a:rPr>
              <a:t>UN BUON ATTERRAGGIO FA LA DIFFERENZA TRA UN VIAGGIO E UN’ESPERIENZA …. </a:t>
            </a:r>
            <a:r>
              <a:rPr lang="it-IT" b="1" dirty="0" smtClean="0">
                <a:solidFill>
                  <a:srgbClr val="FF0000"/>
                </a:solidFill>
              </a:rPr>
              <a:t>UNICA!!!</a:t>
            </a:r>
          </a:p>
        </p:txBody>
      </p:sp>
      <p:grpSp>
        <p:nvGrpSpPr>
          <p:cNvPr id="11268" name="Gruppo 39"/>
          <p:cNvGrpSpPr>
            <a:grpSpLocks/>
          </p:cNvGrpSpPr>
          <p:nvPr/>
        </p:nvGrpSpPr>
        <p:grpSpPr bwMode="auto">
          <a:xfrm>
            <a:off x="684213" y="404813"/>
            <a:ext cx="7572375" cy="4392612"/>
            <a:chOff x="4143372" y="3500438"/>
            <a:chExt cx="4643470" cy="2855976"/>
          </a:xfrm>
        </p:grpSpPr>
        <p:pic>
          <p:nvPicPr>
            <p:cNvPr id="11269" name="Picture 11" descr="C:\Documents and Settings\pennacchio\Impostazioni locali\Temporary Internet Files\Content.IE5\QXBWTK3U\MPj04000380000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2" y="3500438"/>
              <a:ext cx="4643470" cy="2855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ttangolo 38"/>
            <p:cNvSpPr/>
            <p:nvPr/>
          </p:nvSpPr>
          <p:spPr>
            <a:xfrm>
              <a:off x="4937919" y="5429264"/>
              <a:ext cx="3420295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latin typeface="+mn-lt"/>
                  <a:cs typeface="+mn-cs"/>
                </a:rPr>
                <a:t>Atterraggio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eparazi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1905000" cy="24003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11760" y="476672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t-IT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La Preparazione</a:t>
            </a:r>
            <a:r>
              <a:rPr lang="it-IT" sz="4800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it-IT" sz="4800" b="1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it-IT" sz="48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" name="Immagine 4" descr="decol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3" y="3645024"/>
            <a:ext cx="4227023" cy="29652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1560" y="2708920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Il decollo</a:t>
            </a:r>
            <a:endParaRPr lang="it-IT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Immagine 6" descr="vo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060848"/>
            <a:ext cx="2339752" cy="348419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668344" y="1340768"/>
            <a:ext cx="648072" cy="4801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Il </a:t>
            </a:r>
          </a:p>
          <a:p>
            <a:r>
              <a:rPr lang="it-IT" sz="4800" b="1" cap="all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Volo</a:t>
            </a:r>
          </a:p>
          <a:p>
            <a:endParaRPr lang="it-I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tterragg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4320480" cy="303078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51720" y="404664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LeftFacing" fov="0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L’ATTERRAGGIO</a:t>
            </a:r>
            <a:endParaRPr lang="it-IT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Immagine 4" descr="cadu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1147" y="3645024"/>
            <a:ext cx="4792853" cy="2880320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5580112" y="1916832"/>
            <a:ext cx="259228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/>
              <a:t>Oppure…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 rot="21182585">
            <a:off x="2460625" y="98425"/>
            <a:ext cx="57150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L’ATTERRAGGIO</a:t>
            </a:r>
            <a:endParaRPr lang="it-IT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371600"/>
            <a:ext cx="78486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Audiovisivo (filmato, slide, lavagna, …)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Citazione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Metafora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 smtClean="0">
                <a:solidFill>
                  <a:schemeClr val="tx2"/>
                </a:solidFill>
                <a:latin typeface="+mn-lt"/>
                <a:cs typeface="+mn-cs"/>
              </a:rPr>
              <a:t>Domanda</a:t>
            </a:r>
            <a:endParaRPr lang="it-IT" sz="28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>
                <a:solidFill>
                  <a:schemeClr val="tx2"/>
                </a:solidFill>
                <a:latin typeface="+mn-lt"/>
                <a:cs typeface="+mn-cs"/>
              </a:rPr>
              <a:t>Vantaggio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>
                <a:solidFill>
                  <a:schemeClr val="tx2"/>
                </a:solidFill>
                <a:latin typeface="+mn-lt"/>
                <a:cs typeface="+mn-cs"/>
              </a:rPr>
              <a:t>Riepilogo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>
                <a:solidFill>
                  <a:schemeClr val="tx2"/>
                </a:solidFill>
                <a:latin typeface="+mn-lt"/>
                <a:cs typeface="+mn-cs"/>
              </a:rPr>
              <a:t>Richiesta d’azione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>
                <a:solidFill>
                  <a:schemeClr val="tx2"/>
                </a:solidFill>
                <a:latin typeface="+mn-lt"/>
                <a:cs typeface="+mn-cs"/>
              </a:rPr>
              <a:t>Feedback </a:t>
            </a:r>
            <a:r>
              <a:rPr lang="it-IT" sz="2800" b="1" dirty="0" smtClean="0">
                <a:solidFill>
                  <a:schemeClr val="tx2"/>
                </a:solidFill>
                <a:latin typeface="+mn-lt"/>
                <a:cs typeface="+mn-cs"/>
              </a:rPr>
              <a:t>partecipanti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800" b="1" dirty="0" smtClean="0">
                <a:solidFill>
                  <a:schemeClr val="tx2"/>
                </a:solidFill>
                <a:latin typeface="+mn-lt"/>
                <a:cs typeface="+mn-cs"/>
              </a:rPr>
              <a:t>Chiusura </a:t>
            </a:r>
            <a:r>
              <a:rPr lang="it-IT" sz="2800" b="1" dirty="0" err="1" smtClean="0">
                <a:solidFill>
                  <a:schemeClr val="tx2"/>
                </a:solidFill>
                <a:latin typeface="+mn-lt"/>
                <a:cs typeface="+mn-cs"/>
              </a:rPr>
              <a:t>loop</a:t>
            </a:r>
            <a:endParaRPr lang="it-IT" sz="28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3276600" cy="1136650"/>
        </p:xfrm>
        <a:graphic>
          <a:graphicData uri="http://schemas.openxmlformats.org/presentationml/2006/ole">
            <p:oleObj spid="_x0000_s6146" name="Clip" r:id="rId4" imgW="4476600" imgH="1552680" progId="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435600" y="3284538"/>
          <a:ext cx="3517900" cy="1152525"/>
        </p:xfrm>
        <a:graphic>
          <a:graphicData uri="http://schemas.openxmlformats.org/presentationml/2006/ole">
            <p:oleObj spid="_x0000_s6147" name="Clip" r:id="rId5" imgW="2181240" imgH="533520" progId="">
              <p:embed/>
            </p:oleObj>
          </a:graphicData>
        </a:graphic>
      </p:graphicFrame>
      <p:graphicFrame>
        <p:nvGraphicFramePr>
          <p:cNvPr id="6148" name="Rectangle 4"/>
          <p:cNvGraphicFramePr>
            <a:graphicFrameLocks/>
          </p:cNvGraphicFramePr>
          <p:nvPr/>
        </p:nvGraphicFramePr>
        <p:xfrm>
          <a:off x="762000" y="1752600"/>
          <a:ext cx="6096000" cy="4064000"/>
        </p:xfrm>
        <a:graphic>
          <a:graphicData uri="http://schemas.openxmlformats.org/presentationml/2006/ole">
            <p:oleObj spid="_x0000_s6148" name="Clip" r:id="rId6" imgW="0" imgH="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2603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dirty="0">
                <a:latin typeface="Times New Roman" pitchFamily="18" charset="0"/>
                <a:ea typeface="+mj-ea"/>
                <a:cs typeface="+mj-cs"/>
              </a:rPr>
              <a:t>INFORMAZIONI SULLO </a:t>
            </a:r>
            <a:r>
              <a:rPr lang="it-IT" sz="3200" b="1" dirty="0">
                <a:solidFill>
                  <a:srgbClr val="FF3300"/>
                </a:solidFill>
                <a:latin typeface="Times New Roman" pitchFamily="18" charset="0"/>
                <a:ea typeface="+mj-ea"/>
                <a:cs typeface="+mj-cs"/>
              </a:rPr>
              <a:t>STRESS</a:t>
            </a:r>
            <a:r>
              <a:rPr lang="it-IT" sz="3600" dirty="0">
                <a:solidFill>
                  <a:srgbClr val="000099"/>
                </a:solidFill>
                <a:latin typeface="Algerian" pitchFamily="82" charset="0"/>
                <a:ea typeface="+mj-ea"/>
                <a:cs typeface="+mj-cs"/>
              </a:rPr>
              <a:t>  </a:t>
            </a:r>
            <a:endParaRPr lang="it-IT" sz="3600" dirty="0"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00200"/>
            <a:ext cx="4524375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000099"/>
                </a:solidFill>
                <a:latin typeface="Times New Roman" pitchFamily="18" charset="0"/>
                <a:cs typeface="+mn-cs"/>
              </a:rPr>
              <a:t>MOTIVI</a:t>
            </a:r>
            <a:endParaRPr lang="it-IT" sz="2400" dirty="0">
              <a:solidFill>
                <a:srgbClr val="000099"/>
              </a:solidFill>
              <a:latin typeface="Times New Roman" pitchFamily="18" charset="0"/>
              <a:cs typeface="+mn-cs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14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+mn-cs"/>
            </a:endParaRPr>
          </a:p>
          <a:p>
            <a:pPr lvl="2" algn="ctr" fontAlgn="auto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Ä"/>
              <a:defRPr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Reazioni del cervello a:</a:t>
            </a:r>
          </a:p>
          <a:p>
            <a:pPr lvl="2" algn="ctr" fontAlgn="auto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None/>
              <a:defRPr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    - situazioni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nuove o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già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vissute (in negativo)</a:t>
            </a:r>
            <a:endParaRPr lang="it-IT" sz="1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+mn-cs"/>
            </a:endParaRPr>
          </a:p>
          <a:p>
            <a:pPr lvl="2" algn="ctr" fontAlgn="auto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Ä"/>
              <a:defRPr/>
            </a:pPr>
            <a:r>
              <a:rPr lang="it-IT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+mn-cs"/>
              </a:rPr>
              <a:t>Segnale pericolo a ipofisi:  </a:t>
            </a:r>
            <a:r>
              <a:rPr lang="it-IT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+mn-cs"/>
              </a:rPr>
              <a:t>adrenalina/</a:t>
            </a:r>
            <a:r>
              <a:rPr lang="it-IT" sz="2400" b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+mn-cs"/>
              </a:rPr>
              <a:t>cortisolo</a:t>
            </a:r>
            <a:r>
              <a:rPr lang="it-IT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it-IT" sz="2400" b="1" dirty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+mn-cs"/>
              </a:rPr>
              <a:t>(attacco o fuga)</a:t>
            </a:r>
          </a:p>
          <a:p>
            <a:pPr lvl="2" algn="ctr" fontAlgn="auto"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Ä"/>
              <a:defRPr/>
            </a:pPr>
            <a:r>
              <a:rPr lang="it-IT" sz="2400" b="1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Credenze su se stessi</a:t>
            </a:r>
            <a:endParaRPr lang="it-IT" b="1" dirty="0">
              <a:solidFill>
                <a:srgbClr val="C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318000" y="1628775"/>
            <a:ext cx="436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it-IT" sz="2400" b="1">
                <a:solidFill>
                  <a:srgbClr val="FF3300"/>
                </a:solidFill>
                <a:latin typeface="Times New Roman" pitchFamily="18" charset="0"/>
              </a:rPr>
              <a:t>SINTOMI</a:t>
            </a:r>
            <a:endParaRPr lang="it-IT" sz="2400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it-IT" sz="1400">
              <a:solidFill>
                <a:srgbClr val="000099"/>
              </a:solidFill>
              <a:latin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Ä"/>
            </a:pPr>
            <a:r>
              <a:rPr lang="it-IT" sz="2400">
                <a:latin typeface="Times New Roman" pitchFamily="18" charset="0"/>
              </a:rPr>
              <a:t>Voce tremante/soffocata</a:t>
            </a:r>
          </a:p>
          <a:p>
            <a:pPr marL="1143000" lvl="2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Ä"/>
            </a:pPr>
            <a:r>
              <a:rPr lang="it-IT" sz="2400">
                <a:latin typeface="Times New Roman" pitchFamily="18" charset="0"/>
              </a:rPr>
              <a:t>Sudorazione</a:t>
            </a:r>
          </a:p>
          <a:p>
            <a:pPr marL="1143000" lvl="2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Ä"/>
            </a:pPr>
            <a:r>
              <a:rPr lang="it-IT" sz="2400">
                <a:latin typeface="Times New Roman" pitchFamily="18" charset="0"/>
              </a:rPr>
              <a:t>Tremolio</a:t>
            </a:r>
          </a:p>
          <a:p>
            <a:pPr marL="1143000" lvl="2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Ä"/>
            </a:pPr>
            <a:r>
              <a:rPr lang="it-IT" sz="2400">
                <a:latin typeface="Times New Roman" pitchFamily="18" charset="0"/>
              </a:rPr>
              <a:t>Bruciore di stomaco</a:t>
            </a:r>
          </a:p>
          <a:p>
            <a:pPr marL="1143000" lvl="2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Ä"/>
            </a:pPr>
            <a:r>
              <a:rPr lang="it-IT" sz="2400">
                <a:latin typeface="Times New Roman" pitchFamily="18" charset="0"/>
              </a:rPr>
              <a:t>Palpitazioni</a:t>
            </a:r>
          </a:p>
          <a:p>
            <a:pPr marL="1143000" lvl="2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Ä"/>
            </a:pPr>
            <a:r>
              <a:rPr lang="it-IT" sz="2400">
                <a:latin typeface="Times New Roman" pitchFamily="18" charset="0"/>
              </a:rPr>
              <a:t>Vuoti di memoria</a:t>
            </a:r>
            <a:endParaRPr lang="it-IT" sz="2400">
              <a:latin typeface="Algerian" pitchFamily="82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502525" y="304800"/>
          <a:ext cx="749300" cy="1066800"/>
        </p:xfrm>
        <a:graphic>
          <a:graphicData uri="http://schemas.openxmlformats.org/presentationml/2006/ole">
            <p:oleObj spid="_x0000_s2050" name="ClipArt" r:id="rId4" imgW="3848040" imgH="54781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2603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dirty="0">
                <a:latin typeface="Times New Roman" pitchFamily="18" charset="0"/>
                <a:ea typeface="+mj-ea"/>
                <a:cs typeface="+mj-cs"/>
              </a:rPr>
              <a:t>SERVIRSI DELLO </a:t>
            </a:r>
            <a:r>
              <a:rPr lang="it-IT" sz="3200" b="1" dirty="0">
                <a:solidFill>
                  <a:schemeClr val="accent1"/>
                </a:solidFill>
                <a:latin typeface="Times New Roman" pitchFamily="18" charset="0"/>
                <a:ea typeface="+mj-ea"/>
                <a:cs typeface="+mj-cs"/>
              </a:rPr>
              <a:t>STRESS</a:t>
            </a:r>
            <a:r>
              <a:rPr lang="it-IT" sz="3200" dirty="0">
                <a:latin typeface="Times New Roman" pitchFamily="18" charset="0"/>
                <a:ea typeface="+mj-ea"/>
                <a:cs typeface="+mj-cs"/>
              </a:rPr>
              <a:t/>
            </a:r>
            <a:br>
              <a:rPr lang="it-IT" sz="3200" dirty="0">
                <a:latin typeface="Times New Roman" pitchFamily="18" charset="0"/>
                <a:ea typeface="+mj-ea"/>
                <a:cs typeface="+mj-cs"/>
              </a:rPr>
            </a:br>
            <a:r>
              <a:rPr lang="it-IT" sz="3200" dirty="0">
                <a:latin typeface="Times New Roman" pitchFamily="18" charset="0"/>
                <a:ea typeface="+mj-ea"/>
                <a:cs typeface="+mj-cs"/>
              </a:rPr>
              <a:t> A PROPRIO VANTAGGIO</a:t>
            </a:r>
            <a:endParaRPr lang="it-IT" sz="3600" dirty="0"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628775"/>
            <a:ext cx="4648200" cy="41719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2" algn="ctr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it-IT" sz="24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Prima della performance</a:t>
            </a:r>
            <a:endParaRPr lang="it-IT" u="sng" dirty="0">
              <a:solidFill>
                <a:schemeClr val="accent1">
                  <a:lumMod val="75000"/>
                </a:schemeClr>
              </a:solidFill>
              <a:latin typeface="Algerian" pitchFamily="82" charset="0"/>
              <a:cs typeface="+mn-cs"/>
            </a:endParaRPr>
          </a:p>
          <a:p>
            <a:pPr lvl="2" algn="ctr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  <a:defRPr/>
            </a:pPr>
            <a:endParaRPr lang="it-IT" sz="1000" dirty="0">
              <a:solidFill>
                <a:schemeClr val="tx1">
                  <a:tint val="75000"/>
                </a:schemeClr>
              </a:solidFill>
              <a:latin typeface="Algerian" pitchFamily="82" charset="0"/>
              <a:cs typeface="+mn-cs"/>
            </a:endParaRPr>
          </a:p>
          <a:p>
            <a:pPr lvl="2" algn="ct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Ä"/>
              <a:defRPr/>
            </a:pPr>
            <a:r>
              <a:rPr lang="it-IT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Preparazione</a:t>
            </a:r>
            <a:r>
              <a:rPr lang="it-IT" sz="24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rPr>
              <a:t>!</a:t>
            </a:r>
          </a:p>
          <a:p>
            <a:pPr lvl="2" algn="ct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Ä"/>
              <a:defRPr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Se troppa energia: </a:t>
            </a:r>
          </a:p>
          <a:p>
            <a:pPr lvl="2" algn="ct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it-IT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   sport</a:t>
            </a:r>
            <a:r>
              <a:rPr lang="it-IT" sz="24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giorno prima</a:t>
            </a:r>
          </a:p>
          <a:p>
            <a:pPr lvl="2" algn="ct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Ä"/>
              <a:defRPr/>
            </a:pPr>
            <a:r>
              <a:rPr lang="it-IT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Ponte sul futuro</a:t>
            </a:r>
            <a:r>
              <a:rPr lang="it-IT" sz="24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(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multisensorialità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, associarsi)</a:t>
            </a:r>
          </a:p>
          <a:p>
            <a:pPr lvl="2" algn="ct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Ä"/>
              <a:defRPr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Tecniche di </a:t>
            </a:r>
            <a:r>
              <a:rPr lang="it-IT" sz="2400" b="1" dirty="0">
                <a:solidFill>
                  <a:srgbClr val="FF3300"/>
                </a:solidFill>
                <a:latin typeface="Times New Roman" pitchFamily="18" charset="0"/>
                <a:cs typeface="+mn-cs"/>
              </a:rPr>
              <a:t>rilassamento</a:t>
            </a:r>
          </a:p>
          <a:p>
            <a:pPr lvl="2" algn="ctr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Ä"/>
              <a:defRPr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Pratica </a:t>
            </a:r>
            <a:r>
              <a:rPr lang="it-IT" sz="2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pratica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it-IT" sz="2400" b="1" dirty="0" err="1">
                <a:solidFill>
                  <a:srgbClr val="FF3300"/>
                </a:solidFill>
                <a:latin typeface="Times New Roman" pitchFamily="18" charset="0"/>
                <a:cs typeface="+mn-cs"/>
              </a:rPr>
              <a:t>pratica</a:t>
            </a:r>
            <a:r>
              <a:rPr lang="it-IT" sz="24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+mn-cs"/>
              </a:rPr>
              <a:t>!</a:t>
            </a:r>
          </a:p>
          <a:p>
            <a:pPr lvl="2" algn="ctr" fontAlgn="auto">
              <a:spcBef>
                <a:spcPct val="2000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Ä"/>
              <a:defRPr/>
            </a:pPr>
            <a:endParaRPr lang="it-IT" sz="24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4356100" y="1628775"/>
            <a:ext cx="45243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 algn="ctr"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it-IT" sz="2400" b="1" u="sng">
                <a:latin typeface="Times New Roman" pitchFamily="18" charset="0"/>
              </a:rPr>
              <a:t>Durante la performance</a:t>
            </a:r>
            <a:r>
              <a:rPr lang="it-IT">
                <a:latin typeface="Times New Roman" pitchFamily="18" charset="0"/>
              </a:rPr>
              <a:t> </a:t>
            </a:r>
          </a:p>
          <a:p>
            <a:pPr marL="1143000" lvl="2" indent="-228600" algn="ctr">
              <a:spcBef>
                <a:spcPct val="20000"/>
              </a:spcBef>
              <a:buClr>
                <a:srgbClr val="FF3300"/>
              </a:buClr>
              <a:buFont typeface="Wingdings" pitchFamily="2" charset="2"/>
              <a:buNone/>
            </a:pPr>
            <a:endParaRPr lang="it-IT" sz="1000">
              <a:latin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Ä"/>
            </a:pPr>
            <a:r>
              <a:rPr lang="it-IT" sz="2400">
                <a:latin typeface="Times New Roman" pitchFamily="18" charset="0"/>
              </a:rPr>
              <a:t>Gettare la </a:t>
            </a:r>
            <a:r>
              <a:rPr lang="it-IT" sz="2400">
                <a:solidFill>
                  <a:srgbClr val="FF3300"/>
                </a:solidFill>
                <a:latin typeface="Times New Roman" pitchFamily="18" charset="0"/>
              </a:rPr>
              <a:t>scimmia</a:t>
            </a:r>
            <a:endParaRPr lang="it-IT" sz="2400">
              <a:latin typeface="Times New Roman" pitchFamily="18" charset="0"/>
            </a:endParaRPr>
          </a:p>
          <a:p>
            <a:pPr marL="1143000" lvl="2" indent="-2286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Ä"/>
            </a:pPr>
            <a:r>
              <a:rPr lang="it-IT" sz="2400">
                <a:solidFill>
                  <a:srgbClr val="FF3300"/>
                </a:solidFill>
                <a:latin typeface="Times New Roman" pitchFamily="18" charset="0"/>
              </a:rPr>
              <a:t>Respiro</a:t>
            </a:r>
            <a:r>
              <a:rPr lang="it-IT" sz="2400">
                <a:latin typeface="Times New Roman" pitchFamily="18" charset="0"/>
              </a:rPr>
              <a:t> profondo</a:t>
            </a:r>
          </a:p>
          <a:p>
            <a:pPr marL="1143000" lvl="2" indent="-2286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Ä"/>
            </a:pPr>
            <a:r>
              <a:rPr lang="it-IT" sz="2400">
                <a:latin typeface="Times New Roman" pitchFamily="18" charset="0"/>
              </a:rPr>
              <a:t>Sfruttare </a:t>
            </a:r>
            <a:r>
              <a:rPr lang="it-IT" sz="2400">
                <a:solidFill>
                  <a:srgbClr val="FF3300"/>
                </a:solidFill>
                <a:latin typeface="Times New Roman" pitchFamily="18" charset="0"/>
              </a:rPr>
              <a:t>energia</a:t>
            </a:r>
            <a:r>
              <a:rPr lang="it-IT" sz="2400">
                <a:latin typeface="Times New Roman" pitchFamily="18" charset="0"/>
              </a:rPr>
              <a:t> in eccesso</a:t>
            </a:r>
          </a:p>
          <a:p>
            <a:pPr marL="1143000" lvl="2" indent="-2286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it-IT" sz="2400">
                <a:latin typeface="Times New Roman" pitchFamily="18" charset="0"/>
              </a:rPr>
              <a:t>    ( gesti, voce, movimenti)</a:t>
            </a:r>
          </a:p>
          <a:p>
            <a:pPr marL="1143000" lvl="2" indent="-228600" algn="just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Ä"/>
            </a:pPr>
            <a:r>
              <a:rPr lang="it-IT" sz="2400">
                <a:latin typeface="Times New Roman" pitchFamily="18" charset="0"/>
              </a:rPr>
              <a:t>Prolungare contatto </a:t>
            </a:r>
            <a:r>
              <a:rPr lang="it-IT" sz="2400">
                <a:solidFill>
                  <a:srgbClr val="FF3300"/>
                </a:solidFill>
                <a:latin typeface="Times New Roman" pitchFamily="18" charset="0"/>
              </a:rPr>
              <a:t>occhi</a:t>
            </a:r>
          </a:p>
          <a:p>
            <a:pPr marL="1143000" lvl="2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Ä"/>
            </a:pPr>
            <a:r>
              <a:rPr lang="it-IT" sz="2400">
                <a:latin typeface="Times New Roman" pitchFamily="18" charset="0"/>
              </a:rPr>
              <a:t>Richiamarsi alla </a:t>
            </a:r>
            <a:r>
              <a:rPr lang="it-IT" sz="2400">
                <a:solidFill>
                  <a:srgbClr val="FF3300"/>
                </a:solidFill>
                <a:latin typeface="Times New Roman" pitchFamily="18" charset="0"/>
              </a:rPr>
              <a:t>motivazione</a:t>
            </a:r>
            <a:r>
              <a:rPr lang="it-IT" sz="2400">
                <a:latin typeface="Times New Roman" pitchFamily="18" charset="0"/>
              </a:rPr>
              <a:t> personale</a:t>
            </a:r>
            <a:endParaRPr lang="it-IT">
              <a:latin typeface="Algerian" pitchFamily="82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Ä"/>
            </a:pPr>
            <a:endParaRPr lang="it-IT">
              <a:latin typeface="Algerian" pitchFamily="82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Ä"/>
            </a:pPr>
            <a:endParaRPr lang="it-IT">
              <a:latin typeface="Algerian" pitchFamily="82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Ä"/>
            </a:pPr>
            <a:endParaRPr lang="it-IT">
              <a:latin typeface="Algerian" pitchFamily="82" charset="0"/>
            </a:endParaRPr>
          </a:p>
          <a:p>
            <a:pPr marL="1143000" lvl="2" indent="-228600">
              <a:spcBef>
                <a:spcPct val="20000"/>
              </a:spcBef>
              <a:buClr>
                <a:srgbClr val="000099"/>
              </a:buClr>
              <a:buFont typeface="Wingdings" pitchFamily="2" charset="2"/>
              <a:buNone/>
            </a:pPr>
            <a:endParaRPr lang="it-IT">
              <a:latin typeface="Algerian" pitchFamily="82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it-IT">
              <a:latin typeface="Algerian" pitchFamily="82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0575" y="304800"/>
          <a:ext cx="749300" cy="1066800"/>
        </p:xfrm>
        <a:graphic>
          <a:graphicData uri="http://schemas.openxmlformats.org/presentationml/2006/ole">
            <p:oleObj spid="_x0000_s3074" name="ClipArt" r:id="rId4" imgW="3848040" imgH="54781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>
                <a:solidFill>
                  <a:srgbClr val="0000FF"/>
                </a:solidFill>
              </a:rPr>
              <a:t>Quale è uno degli obiettivi di chi parla in pubblico?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C3300"/>
                </a:solidFill>
              </a:rPr>
              <a:t>Un obiettivo fondamentale da </a:t>
            </a:r>
            <a:r>
              <a:rPr lang="it-IT" dirty="0">
                <a:solidFill>
                  <a:srgbClr val="CC3300"/>
                </a:solidFill>
              </a:rPr>
              <a:t>perseguire è quello di mantenere alta l’attenzione di chi </a:t>
            </a:r>
            <a:r>
              <a:rPr lang="it-IT" dirty="0" err="1">
                <a:solidFill>
                  <a:srgbClr val="CC3300"/>
                </a:solidFill>
              </a:rPr>
              <a:t>ascolta…</a:t>
            </a:r>
            <a:endParaRPr lang="it-IT" dirty="0">
              <a:solidFill>
                <a:srgbClr val="CC3300"/>
              </a:solidFill>
            </a:endParaRPr>
          </a:p>
        </p:txBody>
      </p:sp>
      <p:pic>
        <p:nvPicPr>
          <p:cNvPr id="3076" name="Picture 4" descr="conseguenze di una comunicazione non multican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chemeClr val="accent2"/>
                </a:solidFill>
              </a:rPr>
              <a:t>Le 3 armi dell’Oratore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229600" cy="4525963"/>
          </a:xfrm>
        </p:spPr>
        <p:txBody>
          <a:bodyPr/>
          <a:lstStyle/>
          <a:p>
            <a:r>
              <a:rPr lang="it-IT" b="1">
                <a:solidFill>
                  <a:schemeClr val="hlink"/>
                </a:solidFill>
              </a:rPr>
              <a:t>Come comunichiamo?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 b="1">
                <a:solidFill>
                  <a:schemeClr val="accent2"/>
                </a:solidFill>
              </a:rPr>
              <a:t>I tre livelli della comunicazione:</a:t>
            </a:r>
          </a:p>
          <a:p>
            <a:pPr lvl="1"/>
            <a:r>
              <a:rPr lang="it-IT" b="1">
                <a:solidFill>
                  <a:srgbClr val="3366CC"/>
                </a:solidFill>
              </a:rPr>
              <a:t>Verbale</a:t>
            </a:r>
          </a:p>
          <a:p>
            <a:pPr lvl="1"/>
            <a:r>
              <a:rPr lang="it-IT" b="1">
                <a:solidFill>
                  <a:schemeClr val="hlink"/>
                </a:solidFill>
              </a:rPr>
              <a:t>Paraverbale</a:t>
            </a:r>
          </a:p>
          <a:p>
            <a:pPr lvl="1"/>
            <a:r>
              <a:rPr lang="it-IT" b="1">
                <a:solidFill>
                  <a:srgbClr val="CC3300"/>
                </a:solidFill>
              </a:rPr>
              <a:t>Non verbale</a:t>
            </a:r>
          </a:p>
        </p:txBody>
      </p:sp>
      <p:pic>
        <p:nvPicPr>
          <p:cNvPr id="4100" name="Picture 4" descr="Public_Speaking_large-300x2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125538"/>
            <a:ext cx="2857500" cy="2847975"/>
          </a:xfrm>
          <a:prstGeom prst="rect">
            <a:avLst/>
          </a:prstGeom>
          <a:noFill/>
        </p:spPr>
      </p:pic>
      <p:sp>
        <p:nvSpPr>
          <p:cNvPr id="4102" name="AutoShape 6" descr="Z"/>
          <p:cNvSpPr>
            <a:spLocks noChangeAspect="1" noChangeArrowheads="1"/>
          </p:cNvSpPr>
          <p:nvPr/>
        </p:nvSpPr>
        <p:spPr bwMode="auto">
          <a:xfrm>
            <a:off x="3228975" y="2657475"/>
            <a:ext cx="2686050" cy="1543050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Componente Verbale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>
                <a:solidFill>
                  <a:srgbClr val="3366CC"/>
                </a:solidFill>
              </a:rPr>
              <a:t>L’insieme delle parole che pronunciamo, dati, informazioni e quant’altro costituisce il contenuto della nostra comunicazione.</a:t>
            </a:r>
          </a:p>
        </p:txBody>
      </p:sp>
      <p:pic>
        <p:nvPicPr>
          <p:cNvPr id="5124" name="Picture 4" descr="verb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875"/>
            <a:ext cx="3622675" cy="2868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>
                <a:solidFill>
                  <a:srgbClr val="FF0000"/>
                </a:solidFill>
              </a:rPr>
              <a:t>Componente Paraverbale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/>
          </a:p>
          <a:p>
            <a:pPr>
              <a:lnSpc>
                <a:spcPct val="90000"/>
              </a:lnSpc>
            </a:pPr>
            <a:endParaRPr lang="it-IT" dirty="0" smtClean="0">
              <a:solidFill>
                <a:srgbClr val="3366CC"/>
              </a:solidFill>
            </a:endParaRPr>
          </a:p>
          <a:p>
            <a:pPr>
              <a:lnSpc>
                <a:spcPct val="90000"/>
              </a:lnSpc>
            </a:pPr>
            <a:r>
              <a:rPr lang="it-IT" dirty="0" smtClean="0">
                <a:solidFill>
                  <a:srgbClr val="3366CC"/>
                </a:solidFill>
              </a:rPr>
              <a:t>E</a:t>
            </a:r>
            <a:r>
              <a:rPr lang="it-IT" dirty="0">
                <a:solidFill>
                  <a:srgbClr val="3366CC"/>
                </a:solidFill>
              </a:rPr>
              <a:t>’ data da parametri della voce quali:</a:t>
            </a:r>
          </a:p>
          <a:p>
            <a:pPr lvl="1">
              <a:lnSpc>
                <a:spcPct val="90000"/>
              </a:lnSpc>
            </a:pPr>
            <a:r>
              <a:rPr lang="it-IT" dirty="0"/>
              <a:t>Tono</a:t>
            </a:r>
          </a:p>
          <a:p>
            <a:pPr lvl="1">
              <a:lnSpc>
                <a:spcPct val="90000"/>
              </a:lnSpc>
            </a:pPr>
            <a:r>
              <a:rPr lang="it-IT" dirty="0"/>
              <a:t>Volume</a:t>
            </a:r>
          </a:p>
          <a:p>
            <a:pPr lvl="1">
              <a:lnSpc>
                <a:spcPct val="90000"/>
              </a:lnSpc>
            </a:pPr>
            <a:r>
              <a:rPr lang="it-IT" dirty="0"/>
              <a:t>Ritmo</a:t>
            </a:r>
          </a:p>
          <a:p>
            <a:pPr lvl="1">
              <a:lnSpc>
                <a:spcPct val="90000"/>
              </a:lnSpc>
            </a:pPr>
            <a:r>
              <a:rPr lang="it-IT" dirty="0"/>
              <a:t>Velocità </a:t>
            </a:r>
          </a:p>
          <a:p>
            <a:pPr lvl="1">
              <a:lnSpc>
                <a:spcPct val="90000"/>
              </a:lnSpc>
            </a:pPr>
            <a:r>
              <a:rPr lang="it-IT" dirty="0"/>
              <a:t>Pause</a:t>
            </a:r>
          </a:p>
          <a:p>
            <a:pPr lvl="1">
              <a:lnSpc>
                <a:spcPct val="90000"/>
              </a:lnSpc>
            </a:pPr>
            <a:endParaRPr lang="it-IT" dirty="0"/>
          </a:p>
        </p:txBody>
      </p:sp>
      <p:pic>
        <p:nvPicPr>
          <p:cNvPr id="6148" name="Picture 4" descr="verbal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875"/>
            <a:ext cx="3419872" cy="2267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Componente Non Verbale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 smtClean="0">
              <a:solidFill>
                <a:srgbClr val="3366CC"/>
              </a:solidFill>
            </a:endParaRPr>
          </a:p>
          <a:p>
            <a:endParaRPr lang="it-IT" dirty="0" smtClean="0">
              <a:solidFill>
                <a:srgbClr val="3366CC"/>
              </a:solidFill>
            </a:endParaRPr>
          </a:p>
          <a:p>
            <a:r>
              <a:rPr lang="it-IT" dirty="0" smtClean="0">
                <a:solidFill>
                  <a:srgbClr val="3366CC"/>
                </a:solidFill>
              </a:rPr>
              <a:t>L’insieme </a:t>
            </a:r>
            <a:r>
              <a:rPr lang="it-IT" dirty="0">
                <a:solidFill>
                  <a:srgbClr val="3366CC"/>
                </a:solidFill>
              </a:rPr>
              <a:t>dei gesti, della mimica, dello sguardo </a:t>
            </a:r>
            <a:r>
              <a:rPr lang="it-IT" dirty="0" smtClean="0">
                <a:solidFill>
                  <a:srgbClr val="3366CC"/>
                </a:solidFill>
              </a:rPr>
              <a:t>dell’atteggiamento posturale e della prossemica</a:t>
            </a:r>
            <a:endParaRPr lang="it-IT" dirty="0">
              <a:solidFill>
                <a:srgbClr val="3366CC"/>
              </a:solidFill>
            </a:endParaRPr>
          </a:p>
        </p:txBody>
      </p:sp>
      <p:pic>
        <p:nvPicPr>
          <p:cNvPr id="7172" name="Picture 4" descr="non verbal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538" y="1268760"/>
            <a:ext cx="5238079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714</Words>
  <Application>Microsoft Macintosh PowerPoint</Application>
  <PresentationFormat>Presentazione su schermo (4:3)</PresentationFormat>
  <Paragraphs>266</Paragraphs>
  <Slides>27</Slides>
  <Notes>27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27</vt:i4>
      </vt:variant>
    </vt:vector>
  </HeadingPairs>
  <TitlesOfParts>
    <vt:vector size="31" baseType="lpstr">
      <vt:lpstr>Struttura predefinita</vt:lpstr>
      <vt:lpstr>Clip</vt:lpstr>
      <vt:lpstr>ClipArt</vt:lpstr>
      <vt:lpstr>Paint It! Image</vt:lpstr>
      <vt:lpstr>Diapositiva 1</vt:lpstr>
      <vt:lpstr>Diapositiva 2</vt:lpstr>
      <vt:lpstr>Diapositiva 3</vt:lpstr>
      <vt:lpstr>Diapositiva 4</vt:lpstr>
      <vt:lpstr>Quale è uno degli obiettivi di chi parla in pubblico?</vt:lpstr>
      <vt:lpstr>Le 3 armi dell’Oratore</vt:lpstr>
      <vt:lpstr>Componente Verbale</vt:lpstr>
      <vt:lpstr>Componente Paraverbale</vt:lpstr>
      <vt:lpstr>Componente Non Verbale</vt:lpstr>
      <vt:lpstr>Per una comunicazione efficace occorre MULTICANALITA’</vt:lpstr>
      <vt:lpstr>Che cos’è la realtà soggettiva?</vt:lpstr>
      <vt:lpstr>La realtà che ognuno di noi vive è del tutto soggettiva e necessariamente differente da quella di qualsiasi altro essere umano</vt:lpstr>
      <vt:lpstr>Come costruiamo la nostra realtà soggettiva?</vt:lpstr>
      <vt:lpstr>Riassumendo….</vt:lpstr>
      <vt:lpstr>Diapositiva 15</vt:lpstr>
      <vt:lpstr>DOBBIAMO DIVENTARE…</vt:lpstr>
      <vt:lpstr>Impariamo a conoscere il sistema rappresentazionale…</vt:lpstr>
      <vt:lpstr>Impariamo a conoscere il sistema rappresentazionale…</vt:lpstr>
      <vt:lpstr>Impariamo a conoscere il sistema rappresentazionale…</vt:lpstr>
      <vt:lpstr>Diapositiva 20</vt:lpstr>
      <vt:lpstr>Pubblicità!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Nazario Melchionda</cp:lastModifiedBy>
  <cp:revision>23</cp:revision>
  <dcterms:created xsi:type="dcterms:W3CDTF">2012-07-01T09:06:19Z</dcterms:created>
  <dcterms:modified xsi:type="dcterms:W3CDTF">2012-07-01T09:06:59Z</dcterms:modified>
</cp:coreProperties>
</file>